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65" r:id="rId3"/>
    <p:sldId id="266" r:id="rId4"/>
    <p:sldId id="263" r:id="rId5"/>
    <p:sldId id="267" r:id="rId6"/>
    <p:sldId id="268" r:id="rId7"/>
    <p:sldId id="269" r:id="rId8"/>
    <p:sldId id="262"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3867AB-8F03-477C-9F95-AF8563EA8C48}" type="datetimeFigureOut">
              <a:rPr lang="pl-PL" smtClean="0"/>
              <a:t>24.06.2021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FC59B5-EB2F-435C-B500-415FA466A3E9}" type="slidenum">
              <a:rPr lang="pl-PL" smtClean="0"/>
              <a:t>‹#›</a:t>
            </a:fld>
            <a:endParaRPr lang="pl-PL"/>
          </a:p>
        </p:txBody>
      </p:sp>
    </p:spTree>
    <p:extLst>
      <p:ext uri="{BB962C8B-B14F-4D97-AF65-F5344CB8AC3E}">
        <p14:creationId xmlns:p14="http://schemas.microsoft.com/office/powerpoint/2010/main" val="325322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smtClean="0"/>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7" name="Date Placeholder 6"/>
          <p:cNvSpPr>
            <a:spLocks noGrp="1"/>
          </p:cNvSpPr>
          <p:nvPr>
            <p:ph type="dt" sz="half" idx="10"/>
          </p:nvPr>
        </p:nvSpPr>
        <p:spPr/>
        <p:txBody>
          <a:bodyPr/>
          <a:lstStyle/>
          <a:p>
            <a:fld id="{494B6B77-132A-4C88-BA93-9905E1FE41CB}" type="datetime1">
              <a:rPr lang="pl-PL" smtClean="0"/>
              <a:t>24.06.2021</a:t>
            </a:fld>
            <a:endParaRPr lang="pl-PL"/>
          </a:p>
        </p:txBody>
      </p:sp>
      <p:sp>
        <p:nvSpPr>
          <p:cNvPr id="8" name="Slide Number Placeholder 7"/>
          <p:cNvSpPr>
            <a:spLocks noGrp="1"/>
          </p:cNvSpPr>
          <p:nvPr>
            <p:ph type="sldNum" sz="quarter" idx="11"/>
          </p:nvPr>
        </p:nvSpPr>
        <p:spPr/>
        <p:txBody>
          <a:bodyPr/>
          <a:lstStyle/>
          <a:p>
            <a:fld id="{7FB23F8B-6701-403E-93B1-F2D36ADEA995}" type="slidenum">
              <a:rPr lang="pl-PL" smtClean="0"/>
              <a:t>‹#›</a:t>
            </a:fld>
            <a:endParaRPr lang="pl-PL"/>
          </a:p>
        </p:txBody>
      </p:sp>
      <p:sp>
        <p:nvSpPr>
          <p:cNvPr id="9" name="Footer Placeholder 8"/>
          <p:cNvSpPr>
            <a:spLocks noGrp="1"/>
          </p:cNvSpPr>
          <p:nvPr>
            <p:ph type="ftr" sz="quarter" idx="12"/>
          </p:nvPr>
        </p:nvSpPr>
        <p:spPr/>
        <p:txBody>
          <a:bodyPr/>
          <a:lstStyle/>
          <a:p>
            <a:r>
              <a:rPr lang="pl-PL" smtClean="0"/>
              <a:t>NIEZBĘDNIK LOKALNEGO ANIMATORA BEZPIECZEŃSTWA SENIORÓW</a:t>
            </a:r>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F17F35B6-D3CD-4FCC-BA59-99366701C206}" type="datetime1">
              <a:rPr lang="pl-PL" smtClean="0"/>
              <a:t>24.06.2021</a:t>
            </a:fld>
            <a:endParaRPr lang="pl-PL"/>
          </a:p>
        </p:txBody>
      </p:sp>
      <p:sp>
        <p:nvSpPr>
          <p:cNvPr id="5" name="Footer Placeholder 4"/>
          <p:cNvSpPr>
            <a:spLocks noGrp="1"/>
          </p:cNvSpPr>
          <p:nvPr>
            <p:ph type="ftr" sz="quarter" idx="11"/>
          </p:nvPr>
        </p:nvSpPr>
        <p:spPr/>
        <p:txBody>
          <a:bodyPr/>
          <a:lstStyle/>
          <a:p>
            <a:r>
              <a:rPr lang="pl-PL" smtClean="0"/>
              <a:t>NIEZBĘDNIK LOKALNEGO ANIMATORA BEZPIECZEŃSTWA SENIORÓW</a:t>
            </a:r>
            <a:endParaRPr lang="pl-PL"/>
          </a:p>
        </p:txBody>
      </p:sp>
      <p:sp>
        <p:nvSpPr>
          <p:cNvPr id="6" name="Slide Number Placeholder 5"/>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9656472B-10FF-4B44-AA3B-4110331F1209}" type="datetime1">
              <a:rPr lang="pl-PL" smtClean="0"/>
              <a:t>24.06.2021</a:t>
            </a:fld>
            <a:endParaRPr lang="pl-PL"/>
          </a:p>
        </p:txBody>
      </p:sp>
      <p:sp>
        <p:nvSpPr>
          <p:cNvPr id="5" name="Footer Placeholder 4"/>
          <p:cNvSpPr>
            <a:spLocks noGrp="1"/>
          </p:cNvSpPr>
          <p:nvPr>
            <p:ph type="ftr" sz="quarter" idx="11"/>
          </p:nvPr>
        </p:nvSpPr>
        <p:spPr/>
        <p:txBody>
          <a:bodyPr/>
          <a:lstStyle/>
          <a:p>
            <a:r>
              <a:rPr lang="pl-PL" smtClean="0"/>
              <a:t>NIEZBĘDNIK LOKALNEGO ANIMATORA BEZPIECZEŃSTWA SENIORÓW</a:t>
            </a:r>
            <a:endParaRPr lang="pl-PL"/>
          </a:p>
        </p:txBody>
      </p:sp>
      <p:sp>
        <p:nvSpPr>
          <p:cNvPr id="6" name="Slide Number Placeholder 5"/>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10"/>
          </p:nvPr>
        </p:nvSpPr>
        <p:spPr/>
        <p:txBody>
          <a:bodyPr/>
          <a:lstStyle/>
          <a:p>
            <a:fld id="{EF17C78A-306D-4354-BC61-ECEFDEF8D3C0}" type="datetime1">
              <a:rPr lang="pl-PL" smtClean="0"/>
              <a:t>24.06.2021</a:t>
            </a:fld>
            <a:endParaRPr lang="pl-PL"/>
          </a:p>
        </p:txBody>
      </p:sp>
      <p:sp>
        <p:nvSpPr>
          <p:cNvPr id="5" name="Footer Placeholder 4"/>
          <p:cNvSpPr>
            <a:spLocks noGrp="1"/>
          </p:cNvSpPr>
          <p:nvPr>
            <p:ph type="ftr" sz="quarter" idx="11"/>
          </p:nvPr>
        </p:nvSpPr>
        <p:spPr/>
        <p:txBody>
          <a:bodyPr/>
          <a:lstStyle/>
          <a:p>
            <a:r>
              <a:rPr lang="pl-PL" smtClean="0"/>
              <a:t>NIEZBĘDNIK LOKALNEGO ANIMATORA BEZPIECZEŃSTWA SENIORÓW</a:t>
            </a:r>
            <a:endParaRPr lang="pl-PL"/>
          </a:p>
        </p:txBody>
      </p:sp>
      <p:sp>
        <p:nvSpPr>
          <p:cNvPr id="6" name="Slide Number Placeholder 5"/>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smtClean="0"/>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D039E284-8F8D-4EA6-B0CF-AB0D9F696069}" type="datetime1">
              <a:rPr lang="pl-PL" smtClean="0"/>
              <a:t>24.06.2021</a:t>
            </a:fld>
            <a:endParaRPr lang="pl-PL"/>
          </a:p>
        </p:txBody>
      </p:sp>
      <p:sp>
        <p:nvSpPr>
          <p:cNvPr id="5" name="Footer Placeholder 4"/>
          <p:cNvSpPr>
            <a:spLocks noGrp="1"/>
          </p:cNvSpPr>
          <p:nvPr>
            <p:ph type="ftr" sz="quarter" idx="11"/>
          </p:nvPr>
        </p:nvSpPr>
        <p:spPr/>
        <p:txBody>
          <a:bodyPr/>
          <a:lstStyle/>
          <a:p>
            <a:r>
              <a:rPr lang="pl-PL" smtClean="0"/>
              <a:t>NIEZBĘDNIK LOKALNEGO ANIMATORA BEZPIECZEŃSTWA SENIORÓW</a:t>
            </a:r>
            <a:endParaRPr lang="pl-PL"/>
          </a:p>
        </p:txBody>
      </p:sp>
      <p:sp>
        <p:nvSpPr>
          <p:cNvPr id="6" name="Slide Number Placeholder 5"/>
          <p:cNvSpPr>
            <a:spLocks noGrp="1"/>
          </p:cNvSpPr>
          <p:nvPr>
            <p:ph type="sldNum" sz="quarter" idx="12"/>
          </p:nvPr>
        </p:nvSpPr>
        <p:spPr/>
        <p:txBody>
          <a:bodyPr/>
          <a:lstStyle/>
          <a:p>
            <a:fld id="{7FB23F8B-6701-403E-93B1-F2D36ADEA995}"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5" name="Date Placeholder 4"/>
          <p:cNvSpPr>
            <a:spLocks noGrp="1"/>
          </p:cNvSpPr>
          <p:nvPr>
            <p:ph type="dt" sz="half" idx="10"/>
          </p:nvPr>
        </p:nvSpPr>
        <p:spPr/>
        <p:txBody>
          <a:bodyPr/>
          <a:lstStyle/>
          <a:p>
            <a:fld id="{0AD0E3FA-172F-47A4-B99E-4795D00AB2BF}" type="datetime1">
              <a:rPr lang="pl-PL" smtClean="0"/>
              <a:t>24.06.2021</a:t>
            </a:fld>
            <a:endParaRPr lang="pl-PL"/>
          </a:p>
        </p:txBody>
      </p:sp>
      <p:sp>
        <p:nvSpPr>
          <p:cNvPr id="6" name="Footer Placeholder 5"/>
          <p:cNvSpPr>
            <a:spLocks noGrp="1"/>
          </p:cNvSpPr>
          <p:nvPr>
            <p:ph type="ftr" sz="quarter" idx="11"/>
          </p:nvPr>
        </p:nvSpPr>
        <p:spPr/>
        <p:txBody>
          <a:bodyPr/>
          <a:lstStyle/>
          <a:p>
            <a:r>
              <a:rPr lang="pl-PL" smtClean="0"/>
              <a:t>NIEZBĘDNIK LOKALNEGO ANIMATORA BEZPIECZEŃSTWA SENIORÓW</a:t>
            </a:r>
            <a:endParaRPr lang="pl-PL"/>
          </a:p>
        </p:txBody>
      </p:sp>
      <p:sp>
        <p:nvSpPr>
          <p:cNvPr id="7" name="Slide Number Placeholder 6"/>
          <p:cNvSpPr>
            <a:spLocks noGrp="1"/>
          </p:cNvSpPr>
          <p:nvPr>
            <p:ph type="sldNum" sz="quarter" idx="12"/>
          </p:nvPr>
        </p:nvSpPr>
        <p:spPr/>
        <p:txBody>
          <a:bodyPr/>
          <a:lstStyle/>
          <a:p>
            <a:fld id="{7FB23F8B-6701-403E-93B1-F2D36ADEA995}"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7" name="Date Placeholder 6"/>
          <p:cNvSpPr>
            <a:spLocks noGrp="1"/>
          </p:cNvSpPr>
          <p:nvPr>
            <p:ph type="dt" sz="half" idx="10"/>
          </p:nvPr>
        </p:nvSpPr>
        <p:spPr/>
        <p:txBody>
          <a:bodyPr/>
          <a:lstStyle/>
          <a:p>
            <a:fld id="{7B92C608-EBF3-49A8-9FE9-B7DA62A267CE}" type="datetime1">
              <a:rPr lang="pl-PL" smtClean="0"/>
              <a:t>24.06.2021</a:t>
            </a:fld>
            <a:endParaRPr lang="pl-PL"/>
          </a:p>
        </p:txBody>
      </p:sp>
      <p:sp>
        <p:nvSpPr>
          <p:cNvPr id="8" name="Footer Placeholder 7"/>
          <p:cNvSpPr>
            <a:spLocks noGrp="1"/>
          </p:cNvSpPr>
          <p:nvPr>
            <p:ph type="ftr" sz="quarter" idx="11"/>
          </p:nvPr>
        </p:nvSpPr>
        <p:spPr/>
        <p:txBody>
          <a:bodyPr/>
          <a:lstStyle/>
          <a:p>
            <a:r>
              <a:rPr lang="pl-PL" smtClean="0"/>
              <a:t>NIEZBĘDNIK LOKALNEGO ANIMATORA BEZPIECZEŃSTWA SENIORÓW</a:t>
            </a:r>
            <a:endParaRPr lang="pl-PL"/>
          </a:p>
        </p:txBody>
      </p:sp>
      <p:sp>
        <p:nvSpPr>
          <p:cNvPr id="9" name="Slide Number Placeholder 8"/>
          <p:cNvSpPr>
            <a:spLocks noGrp="1"/>
          </p:cNvSpPr>
          <p:nvPr>
            <p:ph type="sldNum" sz="quarter" idx="12"/>
          </p:nvPr>
        </p:nvSpPr>
        <p:spPr/>
        <p:txBody>
          <a:bodyPr/>
          <a:lstStyle/>
          <a:p>
            <a:fld id="{7FB23F8B-6701-403E-93B1-F2D36ADEA995}"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FE1D7C9-5D6B-49E8-91D1-26E5D2163507}" type="datetime1">
              <a:rPr lang="pl-PL" smtClean="0"/>
              <a:t>24.06.2021</a:t>
            </a:fld>
            <a:endParaRPr lang="pl-PL"/>
          </a:p>
        </p:txBody>
      </p:sp>
      <p:sp>
        <p:nvSpPr>
          <p:cNvPr id="4" name="Footer Placeholder 3"/>
          <p:cNvSpPr>
            <a:spLocks noGrp="1"/>
          </p:cNvSpPr>
          <p:nvPr>
            <p:ph type="ftr" sz="quarter" idx="11"/>
          </p:nvPr>
        </p:nvSpPr>
        <p:spPr/>
        <p:txBody>
          <a:bodyPr/>
          <a:lstStyle/>
          <a:p>
            <a:r>
              <a:rPr lang="pl-PL" smtClean="0"/>
              <a:t>NIEZBĘDNIK LOKALNEGO ANIMATORA BEZPIECZEŃSTWA SENIORÓW</a:t>
            </a:r>
            <a:endParaRPr lang="pl-PL"/>
          </a:p>
        </p:txBody>
      </p:sp>
      <p:sp>
        <p:nvSpPr>
          <p:cNvPr id="5" name="Slide Number Placeholder 4"/>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27AFD-A461-4560-9F9A-F68BA0B23FB4}" type="datetime1">
              <a:rPr lang="pl-PL" smtClean="0"/>
              <a:t>24.06.2021</a:t>
            </a:fld>
            <a:endParaRPr lang="pl-PL"/>
          </a:p>
        </p:txBody>
      </p:sp>
      <p:sp>
        <p:nvSpPr>
          <p:cNvPr id="3" name="Footer Placeholder 2"/>
          <p:cNvSpPr>
            <a:spLocks noGrp="1"/>
          </p:cNvSpPr>
          <p:nvPr>
            <p:ph type="ftr" sz="quarter" idx="11"/>
          </p:nvPr>
        </p:nvSpPr>
        <p:spPr/>
        <p:txBody>
          <a:bodyPr/>
          <a:lstStyle/>
          <a:p>
            <a:r>
              <a:rPr lang="pl-PL" smtClean="0"/>
              <a:t>NIEZBĘDNIK LOKALNEGO ANIMATORA BEZPIECZEŃSTWA SENIORÓW</a:t>
            </a:r>
            <a:endParaRPr lang="pl-PL"/>
          </a:p>
        </p:txBody>
      </p:sp>
      <p:sp>
        <p:nvSpPr>
          <p:cNvPr id="4" name="Slide Number Placeholder 3"/>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smtClean="0"/>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E8C3115A-AC5B-409E-8496-CA9F9DB3AA52}" type="datetime1">
              <a:rPr lang="pl-PL" smtClean="0"/>
              <a:t>24.06.2021</a:t>
            </a:fld>
            <a:endParaRPr lang="pl-PL"/>
          </a:p>
        </p:txBody>
      </p:sp>
      <p:sp>
        <p:nvSpPr>
          <p:cNvPr id="6" name="Footer Placeholder 5"/>
          <p:cNvSpPr>
            <a:spLocks noGrp="1"/>
          </p:cNvSpPr>
          <p:nvPr>
            <p:ph type="ftr" sz="quarter" idx="11"/>
          </p:nvPr>
        </p:nvSpPr>
        <p:spPr/>
        <p:txBody>
          <a:bodyPr/>
          <a:lstStyle/>
          <a:p>
            <a:r>
              <a:rPr lang="pl-PL" smtClean="0"/>
              <a:t>NIEZBĘDNIK LOKALNEGO ANIMATORA BEZPIECZEŃSTWA SENIORÓW</a:t>
            </a:r>
            <a:endParaRPr lang="pl-PL"/>
          </a:p>
        </p:txBody>
      </p:sp>
      <p:sp>
        <p:nvSpPr>
          <p:cNvPr id="7" name="Slide Number Placeholder 6"/>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smtClean="0"/>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2AFEA1B8-A69F-467E-B6CA-B6A4494018BE}" type="datetime1">
              <a:rPr lang="pl-PL" smtClean="0"/>
              <a:t>24.06.2021</a:t>
            </a:fld>
            <a:endParaRPr lang="pl-PL"/>
          </a:p>
        </p:txBody>
      </p:sp>
      <p:sp>
        <p:nvSpPr>
          <p:cNvPr id="6" name="Footer Placeholder 5"/>
          <p:cNvSpPr>
            <a:spLocks noGrp="1"/>
          </p:cNvSpPr>
          <p:nvPr>
            <p:ph type="ftr" sz="quarter" idx="11"/>
          </p:nvPr>
        </p:nvSpPr>
        <p:spPr/>
        <p:txBody>
          <a:bodyPr/>
          <a:lstStyle/>
          <a:p>
            <a:r>
              <a:rPr lang="pl-PL" smtClean="0"/>
              <a:t>NIEZBĘDNIK LOKALNEGO ANIMATORA BEZPIECZEŃSTWA SENIORÓW</a:t>
            </a:r>
            <a:endParaRPr lang="pl-PL"/>
          </a:p>
        </p:txBody>
      </p:sp>
      <p:sp>
        <p:nvSpPr>
          <p:cNvPr id="7" name="Slide Number Placeholder 6"/>
          <p:cNvSpPr>
            <a:spLocks noGrp="1"/>
          </p:cNvSpPr>
          <p:nvPr>
            <p:ph type="sldNum" sz="quarter" idx="12"/>
          </p:nvPr>
        </p:nvSpPr>
        <p:spPr/>
        <p:txBody>
          <a:bodyPr/>
          <a:lstStyle/>
          <a:p>
            <a:fld id="{7FB23F8B-6701-403E-93B1-F2D36ADEA995}"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F5FF681-3271-4F50-8B52-431D1FB9E6BA}" type="datetime1">
              <a:rPr lang="pl-PL" smtClean="0"/>
              <a:t>24.06.2021</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pl-PL" smtClean="0"/>
              <a:t>NIEZBĘDNIK LOKALNEGO ANIMATORA BEZPIECZEŃSTWA SENIORÓW</a:t>
            </a:r>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FB23F8B-6701-403E-93B1-F2D36ADEA995}"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827584" y="1340768"/>
            <a:ext cx="7406640" cy="3600400"/>
          </a:xfrm>
        </p:spPr>
        <p:txBody>
          <a:bodyPr>
            <a:normAutofit/>
          </a:bodyPr>
          <a:lstStyle/>
          <a:p>
            <a:pPr marL="0" lvl="0" algn="ctr" fontAlgn="base">
              <a:spcBef>
                <a:spcPct val="20000"/>
              </a:spcBef>
              <a:spcAft>
                <a:spcPct val="0"/>
              </a:spcAft>
              <a:buClrTx/>
              <a:buSzTx/>
            </a:pPr>
            <a:r>
              <a:rPr lang="pl-PL" altLang="pl-PL" sz="5600" b="1" dirty="0" smtClean="0">
                <a:solidFill>
                  <a:srgbClr val="1F497D"/>
                </a:solidFill>
                <a:latin typeface="Calibri" panose="020F0502020204030204" pitchFamily="34" charset="0"/>
                <a:cs typeface="Calibri" pitchFamily="34" charset="0"/>
              </a:rPr>
              <a:t>12 ZASAD BEZPIECZNEGO POSŁUGIWANIA SIĘ KARTAMI PŁATNICZYMI</a:t>
            </a:r>
            <a:endParaRPr lang="pl-PL" dirty="0"/>
          </a:p>
        </p:txBody>
      </p:sp>
    </p:spTree>
    <p:extLst>
      <p:ext uri="{BB962C8B-B14F-4D97-AF65-F5344CB8AC3E}">
        <p14:creationId xmlns:p14="http://schemas.microsoft.com/office/powerpoint/2010/main" val="24237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899592" y="620688"/>
            <a:ext cx="7406640" cy="476814"/>
          </a:xfrm>
        </p:spPr>
        <p:txBody>
          <a:bodyPr>
            <a:noAutofit/>
          </a:bodyPr>
          <a:lstStyle/>
          <a:p>
            <a:pPr algn="ctr"/>
            <a:r>
              <a:rPr lang="pl-PL" altLang="pl-PL" sz="2800" b="1" dirty="0" smtClean="0">
                <a:solidFill>
                  <a:srgbClr val="1F497D"/>
                </a:solidFill>
                <a:latin typeface="Calibri" pitchFamily="34" charset="0"/>
              </a:rPr>
              <a:t>ZASADY BEZPIECZNEGO POSŁUGIWANIA SIĘ KARTAMI PŁATNICZYMI</a:t>
            </a:r>
            <a:endParaRPr lang="pl-PL" sz="2800" dirty="0"/>
          </a:p>
        </p:txBody>
      </p:sp>
      <p:sp>
        <p:nvSpPr>
          <p:cNvPr id="3" name="Podtytuł 2"/>
          <p:cNvSpPr>
            <a:spLocks noGrp="1"/>
          </p:cNvSpPr>
          <p:nvPr>
            <p:ph type="subTitle" idx="1"/>
          </p:nvPr>
        </p:nvSpPr>
        <p:spPr>
          <a:xfrm>
            <a:off x="611560" y="1484784"/>
            <a:ext cx="7920880" cy="5832648"/>
          </a:xfrm>
        </p:spPr>
        <p:txBody>
          <a:bodyPr>
            <a:normAutofit fontScale="77500" lnSpcReduction="20000"/>
          </a:bodyPr>
          <a:lstStyle/>
          <a:p>
            <a:pPr lvl="0" algn="just"/>
            <a:r>
              <a:rPr lang="pl-PL" sz="3800" b="1" dirty="0" smtClean="0">
                <a:solidFill>
                  <a:schemeClr val="tx1"/>
                </a:solidFill>
                <a:latin typeface="Calibri" panose="020F0502020204030204" pitchFamily="34" charset="0"/>
              </a:rPr>
              <a:t>1. Podpisz </a:t>
            </a:r>
            <a:r>
              <a:rPr lang="pl-PL" sz="3800" b="1" dirty="0">
                <a:solidFill>
                  <a:schemeClr val="tx1"/>
                </a:solidFill>
                <a:latin typeface="Calibri" panose="020F0502020204030204" pitchFamily="34" charset="0"/>
              </a:rPr>
              <a:t>kartę</a:t>
            </a:r>
            <a:r>
              <a:rPr lang="pl-PL" sz="3800" dirty="0">
                <a:solidFill>
                  <a:schemeClr val="tx1"/>
                </a:solidFill>
                <a:latin typeface="Calibri" panose="020F0502020204030204" pitchFamily="34" charset="0"/>
              </a:rPr>
              <a:t> - jest to jeden z podstawowych obowiązków jej </a:t>
            </a:r>
            <a:r>
              <a:rPr lang="pl-PL" sz="3800" dirty="0" smtClean="0">
                <a:solidFill>
                  <a:schemeClr val="tx1"/>
                </a:solidFill>
                <a:latin typeface="Calibri" panose="020F0502020204030204" pitchFamily="34" charset="0"/>
              </a:rPr>
              <a:t>posiadacza.</a:t>
            </a:r>
          </a:p>
          <a:p>
            <a:pPr lvl="0" algn="just"/>
            <a:r>
              <a:rPr lang="pl-PL" sz="3800" b="1" dirty="0" smtClean="0">
                <a:solidFill>
                  <a:schemeClr val="tx1"/>
                </a:solidFill>
                <a:latin typeface="Calibri" panose="020F0502020204030204" pitchFamily="34" charset="0"/>
              </a:rPr>
              <a:t>2. Ustaw </a:t>
            </a:r>
            <a:r>
              <a:rPr lang="pl-PL" sz="3800" b="1" dirty="0">
                <a:solidFill>
                  <a:schemeClr val="tx1"/>
                </a:solidFill>
                <a:latin typeface="Calibri" panose="020F0502020204030204" pitchFamily="34" charset="0"/>
              </a:rPr>
              <a:t>limity dla karty zgodnie ze swoimi potrzebami</a:t>
            </a:r>
            <a:r>
              <a:rPr lang="pl-PL" sz="3800" dirty="0">
                <a:solidFill>
                  <a:schemeClr val="tx1"/>
                </a:solidFill>
                <a:latin typeface="Calibri" panose="020F0502020204030204" pitchFamily="34" charset="0"/>
              </a:rPr>
              <a:t> - np. możesz ustawić limit dziennych wypłat z bankomatu, czy też limit transakcji bezgotówkowych.  </a:t>
            </a:r>
          </a:p>
          <a:p>
            <a:pPr lvl="0" algn="just"/>
            <a:r>
              <a:rPr lang="pl-PL" sz="3800" b="1" dirty="0" smtClean="0">
                <a:solidFill>
                  <a:schemeClr val="tx1"/>
                </a:solidFill>
                <a:latin typeface="Calibri" panose="020F0502020204030204" pitchFamily="34" charset="0"/>
              </a:rPr>
              <a:t>3. Chroń </a:t>
            </a:r>
            <a:r>
              <a:rPr lang="pl-PL" sz="3800" b="1" dirty="0">
                <a:solidFill>
                  <a:schemeClr val="tx1"/>
                </a:solidFill>
                <a:latin typeface="Calibri" panose="020F0502020204030204" pitchFamily="34" charset="0"/>
              </a:rPr>
              <a:t>poufność kodu PIN, numeru karty i innych danych z karty</a:t>
            </a:r>
            <a:r>
              <a:rPr lang="pl-PL" sz="3800" dirty="0">
                <a:solidFill>
                  <a:schemeClr val="tx1"/>
                </a:solidFill>
                <a:latin typeface="Calibri" panose="020F0502020204030204" pitchFamily="34" charset="0"/>
              </a:rPr>
              <a:t> - nie ujawniaj ich innym osobom, nigdy nie odpowiadaj na e-maile lub </a:t>
            </a:r>
            <a:r>
              <a:rPr lang="pl-PL" sz="3800" dirty="0" err="1">
                <a:solidFill>
                  <a:schemeClr val="tx1"/>
                </a:solidFill>
                <a:latin typeface="Calibri" panose="020F0502020204030204" pitchFamily="34" charset="0"/>
              </a:rPr>
              <a:t>sms’y</a:t>
            </a:r>
            <a:r>
              <a:rPr lang="pl-PL" sz="3800" dirty="0">
                <a:solidFill>
                  <a:schemeClr val="tx1"/>
                </a:solidFill>
                <a:latin typeface="Calibri" panose="020F0502020204030204" pitchFamily="34" charset="0"/>
              </a:rPr>
              <a:t>, których nadawca prosi o podanie tych informacji. Postaraj się zapamiętać PIN - jeśli nie musisz, to go nie zapisuj.</a:t>
            </a:r>
          </a:p>
          <a:p>
            <a:pPr lvl="0" algn="ctr"/>
            <a:endParaRPr lang="pl-PL" sz="3600" b="1" dirty="0" smtClean="0">
              <a:latin typeface="Calibri" panose="020F0502020204030204" pitchFamily="34" charset="0"/>
            </a:endParaRPr>
          </a:p>
          <a:p>
            <a:pPr lvl="0" algn="ctr"/>
            <a:r>
              <a:rPr lang="pl-PL" sz="3600" dirty="0" smtClean="0">
                <a:latin typeface="Calibri" panose="020F0502020204030204" pitchFamily="34" charset="0"/>
              </a:rPr>
              <a:t> </a:t>
            </a:r>
            <a:endParaRPr lang="pl-PL" sz="3600" dirty="0">
              <a:latin typeface="Calibri" panose="020F0502020204030204" pitchFamily="34" charset="0"/>
            </a:endParaRPr>
          </a:p>
          <a:p>
            <a:pPr algn="just"/>
            <a:endParaRPr lang="pl-PL" dirty="0" smtClean="0">
              <a:latin typeface="Calibri" panose="020F0502020204030204" pitchFamily="34" charset="0"/>
            </a:endParaRPr>
          </a:p>
        </p:txBody>
      </p:sp>
    </p:spTree>
    <p:extLst>
      <p:ext uri="{BB962C8B-B14F-4D97-AF65-F5344CB8AC3E}">
        <p14:creationId xmlns:p14="http://schemas.microsoft.com/office/powerpoint/2010/main" val="45612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971600" y="620688"/>
            <a:ext cx="7406640" cy="548822"/>
          </a:xfrm>
        </p:spPr>
        <p:txBody>
          <a:bodyPr>
            <a:noAutofit/>
          </a:bodyPr>
          <a:lstStyle/>
          <a:p>
            <a:pPr algn="ctr"/>
            <a:r>
              <a:rPr lang="pl-PL" altLang="pl-PL" sz="3200" b="1" dirty="0">
                <a:solidFill>
                  <a:srgbClr val="1F497D"/>
                </a:solidFill>
                <a:latin typeface="Calibri" pitchFamily="34" charset="0"/>
              </a:rPr>
              <a:t>ZASADY BEZPIECZNEGO POSŁUGIWANIA SIĘ KARTAMI PŁATNICZYMI</a:t>
            </a:r>
            <a:endParaRPr lang="pl-PL" sz="3200" dirty="0"/>
          </a:p>
        </p:txBody>
      </p:sp>
      <p:sp>
        <p:nvSpPr>
          <p:cNvPr id="3" name="Podtytuł 2"/>
          <p:cNvSpPr>
            <a:spLocks noGrp="1"/>
          </p:cNvSpPr>
          <p:nvPr>
            <p:ph type="subTitle" idx="1"/>
          </p:nvPr>
        </p:nvSpPr>
        <p:spPr>
          <a:xfrm>
            <a:off x="683568" y="836712"/>
            <a:ext cx="7848872" cy="4320480"/>
          </a:xfrm>
        </p:spPr>
        <p:txBody>
          <a:bodyPr>
            <a:noAutofit/>
          </a:bodyPr>
          <a:lstStyle/>
          <a:p>
            <a:pPr lvl="0" algn="ctr"/>
            <a:endParaRPr lang="pl-PL" sz="2400" b="1" dirty="0" smtClean="0">
              <a:solidFill>
                <a:schemeClr val="tx1"/>
              </a:solidFill>
              <a:latin typeface="Calibri" panose="020F0502020204030204" pitchFamily="34" charset="0"/>
            </a:endParaRPr>
          </a:p>
          <a:p>
            <a:pPr lvl="0" algn="just"/>
            <a:r>
              <a:rPr lang="pl-PL" sz="2400" b="1" dirty="0" smtClean="0">
                <a:solidFill>
                  <a:schemeClr val="tx1"/>
                </a:solidFill>
                <a:latin typeface="Calibri" panose="020F0502020204030204" pitchFamily="34" charset="0"/>
              </a:rPr>
              <a:t>4. Nie </a:t>
            </a:r>
            <a:r>
              <a:rPr lang="pl-PL" sz="2400" b="1" dirty="0">
                <a:solidFill>
                  <a:schemeClr val="tx1"/>
                </a:solidFill>
                <a:latin typeface="Calibri" panose="020F0502020204030204" pitchFamily="34" charset="0"/>
              </a:rPr>
              <a:t>podawaj danych z karty na stronach, które nie są bezpieczne</a:t>
            </a:r>
            <a:r>
              <a:rPr lang="pl-PL" sz="2400" dirty="0">
                <a:solidFill>
                  <a:schemeClr val="tx1"/>
                </a:solidFill>
                <a:latin typeface="Calibri" panose="020F0502020204030204" pitchFamily="34" charset="0"/>
              </a:rPr>
              <a:t> (np. strony </a:t>
            </a:r>
            <a:r>
              <a:rPr lang="pl-PL" sz="2400" dirty="0" smtClean="0">
                <a:solidFill>
                  <a:schemeClr val="tx1"/>
                </a:solidFill>
                <a:latin typeface="Calibri" panose="020F0502020204030204" pitchFamily="34" charset="0"/>
              </a:rPr>
              <a:t>kasyn internetowych </a:t>
            </a:r>
            <a:r>
              <a:rPr lang="pl-PL" sz="2400" dirty="0">
                <a:solidFill>
                  <a:schemeClr val="tx1"/>
                </a:solidFill>
                <a:latin typeface="Calibri" panose="020F0502020204030204" pitchFamily="34" charset="0"/>
              </a:rPr>
              <a:t>lub strony nieznanych szerzej firm oferujące markowy towar po nieprawdopodobnie atrakcyjnych cenach). Zawsze sprawdzaj czy strona, na której podajesz dane karty jest szyfrowana (adres rozpoczynający się od https:// i symbol zamkniętej kłódki</a:t>
            </a:r>
            <a:r>
              <a:rPr lang="pl-PL" sz="2400" dirty="0" smtClean="0">
                <a:solidFill>
                  <a:schemeClr val="tx1"/>
                </a:solidFill>
                <a:latin typeface="Calibri" panose="020F0502020204030204" pitchFamily="34" charset="0"/>
              </a:rPr>
              <a:t>).</a:t>
            </a:r>
          </a:p>
          <a:p>
            <a:pPr lvl="0" algn="just"/>
            <a:r>
              <a:rPr lang="pl-PL" sz="2400" b="1" dirty="0" smtClean="0">
                <a:solidFill>
                  <a:schemeClr val="tx1"/>
                </a:solidFill>
                <a:latin typeface="Calibri" panose="020F0502020204030204" pitchFamily="34" charset="0"/>
              </a:rPr>
              <a:t>5. Zasłoń </a:t>
            </a:r>
            <a:r>
              <a:rPr lang="pl-PL" sz="2400" b="1" dirty="0">
                <a:solidFill>
                  <a:schemeClr val="tx1"/>
                </a:solidFill>
                <a:latin typeface="Calibri" panose="020F0502020204030204" pitchFamily="34" charset="0"/>
              </a:rPr>
              <a:t>dłonią klawiaturę podczas wpisywania kodu PIN</a:t>
            </a:r>
            <a:r>
              <a:rPr lang="pl-PL" sz="2400" dirty="0">
                <a:solidFill>
                  <a:schemeClr val="tx1"/>
                </a:solidFill>
                <a:latin typeface="Calibri" panose="020F0502020204030204" pitchFamily="34" charset="0"/>
              </a:rPr>
              <a:t> - możesz być podglądany z bliska bądź z daleka np. przez lornetkę czy </a:t>
            </a:r>
            <a:r>
              <a:rPr lang="pl-PL" sz="2400" dirty="0" smtClean="0">
                <a:solidFill>
                  <a:schemeClr val="tx1"/>
                </a:solidFill>
                <a:latin typeface="Calibri" panose="020F0502020204030204" pitchFamily="34" charset="0"/>
              </a:rPr>
              <a:t>kamerę.</a:t>
            </a:r>
          </a:p>
          <a:p>
            <a:pPr lvl="0" algn="just"/>
            <a:r>
              <a:rPr lang="pl-PL" sz="2400" b="1" dirty="0" smtClean="0">
                <a:solidFill>
                  <a:schemeClr val="tx1"/>
                </a:solidFill>
                <a:latin typeface="Calibri" panose="020F0502020204030204" pitchFamily="34" charset="0"/>
              </a:rPr>
              <a:t>6. Nie </a:t>
            </a:r>
            <a:r>
              <a:rPr lang="pl-PL" sz="2400" b="1" dirty="0">
                <a:solidFill>
                  <a:schemeClr val="tx1"/>
                </a:solidFill>
                <a:latin typeface="Calibri" panose="020F0502020204030204" pitchFamily="34" charset="0"/>
              </a:rPr>
              <a:t>trać karty z oczu w trakcie dokonywania płatności</a:t>
            </a:r>
            <a:r>
              <a:rPr lang="pl-PL" sz="2400" dirty="0">
                <a:solidFill>
                  <a:schemeClr val="tx1"/>
                </a:solidFill>
                <a:latin typeface="Calibri" panose="020F0502020204030204" pitchFamily="34" charset="0"/>
              </a:rPr>
              <a:t> - jest to szczególnie istotne, gdy terminal płatniczy znajduje się w innym pomieszczeniu niż Ty (np. na zapleczu restauracji).</a:t>
            </a:r>
          </a:p>
          <a:p>
            <a:pPr lvl="0" algn="ctr"/>
            <a:r>
              <a:rPr lang="pl-PL" sz="2400" dirty="0" smtClean="0">
                <a:latin typeface="Calibri" panose="020F0502020204030204" pitchFamily="34" charset="0"/>
              </a:rPr>
              <a:t> </a:t>
            </a:r>
            <a:endParaRPr lang="pl-PL" sz="2400" dirty="0">
              <a:latin typeface="Calibri" panose="020F0502020204030204" pitchFamily="34" charset="0"/>
            </a:endParaRPr>
          </a:p>
          <a:p>
            <a:pPr algn="just"/>
            <a:endParaRPr lang="pl-PL" sz="2400" dirty="0" smtClean="0">
              <a:latin typeface="Calibri" panose="020F0502020204030204" pitchFamily="34" charset="0"/>
            </a:endParaRPr>
          </a:p>
        </p:txBody>
      </p:sp>
    </p:spTree>
    <p:extLst>
      <p:ext uri="{BB962C8B-B14F-4D97-AF65-F5344CB8AC3E}">
        <p14:creationId xmlns:p14="http://schemas.microsoft.com/office/powerpoint/2010/main" val="2767461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1115616" y="620688"/>
            <a:ext cx="7406640" cy="548822"/>
          </a:xfrm>
        </p:spPr>
        <p:txBody>
          <a:bodyPr>
            <a:noAutofit/>
          </a:bodyPr>
          <a:lstStyle/>
          <a:p>
            <a:pPr algn="ctr"/>
            <a:r>
              <a:rPr lang="pl-PL" altLang="pl-PL" sz="3200" b="1" dirty="0">
                <a:solidFill>
                  <a:srgbClr val="1F497D"/>
                </a:solidFill>
                <a:latin typeface="Calibri" pitchFamily="34" charset="0"/>
              </a:rPr>
              <a:t>ZASADY BEZPIECZNEGO POSŁUGIWANIA SIĘ KARTAMI PŁATNICZYMI</a:t>
            </a:r>
            <a:endParaRPr lang="pl-PL" sz="3200" dirty="0"/>
          </a:p>
        </p:txBody>
      </p:sp>
      <p:sp>
        <p:nvSpPr>
          <p:cNvPr id="3" name="Podtytuł 2"/>
          <p:cNvSpPr>
            <a:spLocks noGrp="1"/>
          </p:cNvSpPr>
          <p:nvPr>
            <p:ph type="subTitle" idx="1"/>
          </p:nvPr>
        </p:nvSpPr>
        <p:spPr>
          <a:xfrm>
            <a:off x="611560" y="1340768"/>
            <a:ext cx="7920880" cy="5328592"/>
          </a:xfrm>
        </p:spPr>
        <p:txBody>
          <a:bodyPr>
            <a:normAutofit fontScale="77500" lnSpcReduction="20000"/>
          </a:bodyPr>
          <a:lstStyle/>
          <a:p>
            <a:pPr lvl="0" algn="just"/>
            <a:r>
              <a:rPr lang="pl-PL" sz="3600" b="1" dirty="0" smtClean="0">
                <a:solidFill>
                  <a:schemeClr val="tx1"/>
                </a:solidFill>
                <a:latin typeface="Calibri" panose="020F0502020204030204" pitchFamily="34" charset="0"/>
              </a:rPr>
              <a:t>7. Przechowuj </a:t>
            </a:r>
            <a:r>
              <a:rPr lang="pl-PL" sz="3600" b="1" dirty="0">
                <a:solidFill>
                  <a:schemeClr val="tx1"/>
                </a:solidFill>
                <a:latin typeface="Calibri" panose="020F0502020204030204" pitchFamily="34" charset="0"/>
              </a:rPr>
              <a:t>kartę poza portfelem, najlepiej w oddzielnej zamykanej przegródce lub etui</a:t>
            </a:r>
            <a:r>
              <a:rPr lang="pl-PL" sz="3600" dirty="0">
                <a:solidFill>
                  <a:schemeClr val="tx1"/>
                </a:solidFill>
                <a:latin typeface="Calibri" panose="020F0502020204030204" pitchFamily="34" charset="0"/>
              </a:rPr>
              <a:t>. Nie zabieraj karty ze sobą, jeżeli jej użycie jest mało prawdopodobne - należy mieć przy sobie tylko te karty, których się potrzebuje i korzysta na co </a:t>
            </a:r>
            <a:r>
              <a:rPr lang="pl-PL" sz="3600" dirty="0" smtClean="0">
                <a:solidFill>
                  <a:schemeClr val="tx1"/>
                </a:solidFill>
                <a:latin typeface="Calibri" panose="020F0502020204030204" pitchFamily="34" charset="0"/>
              </a:rPr>
              <a:t>dzień.</a:t>
            </a:r>
          </a:p>
          <a:p>
            <a:pPr lvl="0" algn="just"/>
            <a:r>
              <a:rPr lang="pl-PL" sz="3600" b="1" dirty="0" smtClean="0">
                <a:solidFill>
                  <a:schemeClr val="tx1"/>
                </a:solidFill>
                <a:latin typeface="Calibri" panose="020F0502020204030204" pitchFamily="34" charset="0"/>
              </a:rPr>
              <a:t>8. Nigdy </a:t>
            </a:r>
            <a:r>
              <a:rPr lang="pl-PL" sz="3600" b="1" dirty="0">
                <a:solidFill>
                  <a:schemeClr val="tx1"/>
                </a:solidFill>
                <a:latin typeface="Calibri" panose="020F0502020204030204" pitchFamily="34" charset="0"/>
              </a:rPr>
              <a:t>nie korzystaj z pomocy nieznanych osób przy wypłacie gotówki z </a:t>
            </a:r>
            <a:r>
              <a:rPr lang="pl-PL" sz="3600" b="1" dirty="0" smtClean="0">
                <a:solidFill>
                  <a:schemeClr val="tx1"/>
                </a:solidFill>
                <a:latin typeface="Calibri" panose="020F0502020204030204" pitchFamily="34" charset="0"/>
              </a:rPr>
              <a:t>bankomatu</a:t>
            </a:r>
            <a:r>
              <a:rPr lang="pl-PL" sz="3600" dirty="0" smtClean="0">
                <a:solidFill>
                  <a:schemeClr val="tx1"/>
                </a:solidFill>
                <a:latin typeface="Calibri" panose="020F0502020204030204" pitchFamily="34" charset="0"/>
              </a:rPr>
              <a:t>.</a:t>
            </a:r>
          </a:p>
          <a:p>
            <a:pPr lvl="0" algn="just"/>
            <a:r>
              <a:rPr lang="pl-PL" sz="3600" b="1" dirty="0" smtClean="0">
                <a:solidFill>
                  <a:schemeClr val="tx1"/>
                </a:solidFill>
                <a:latin typeface="Calibri" panose="020F0502020204030204" pitchFamily="34" charset="0"/>
              </a:rPr>
              <a:t>9. Staraj </a:t>
            </a:r>
            <a:r>
              <a:rPr lang="pl-PL" sz="3600" b="1" dirty="0">
                <a:solidFill>
                  <a:schemeClr val="tx1"/>
                </a:solidFill>
                <a:latin typeface="Calibri" panose="020F0502020204030204" pitchFamily="34" charset="0"/>
              </a:rPr>
              <a:t>się korzystać z bankomatów, które znasz</a:t>
            </a:r>
            <a:r>
              <a:rPr lang="pl-PL" sz="3600" dirty="0">
                <a:solidFill>
                  <a:schemeClr val="tx1"/>
                </a:solidFill>
                <a:latin typeface="Calibri" panose="020F0502020204030204" pitchFamily="34" charset="0"/>
              </a:rPr>
              <a:t> - zrezygnuj z wypłaty środków, gdy bankomat wydaje się podejrzany. Oszuści stosują urządzenia do skanowania kart np.: minikamery, nakładki na klawiatury. W przypadku jakichkolwiek wątpliwości - zmień bankomat.</a:t>
            </a:r>
          </a:p>
          <a:p>
            <a:pPr lvl="0" algn="ctr"/>
            <a:r>
              <a:rPr lang="pl-PL" sz="3600" dirty="0" smtClean="0">
                <a:latin typeface="Calibri" panose="020F0502020204030204" pitchFamily="34" charset="0"/>
              </a:rPr>
              <a:t> </a:t>
            </a:r>
            <a:endParaRPr lang="pl-PL" sz="3600" dirty="0">
              <a:latin typeface="Calibri" panose="020F0502020204030204" pitchFamily="34" charset="0"/>
            </a:endParaRPr>
          </a:p>
          <a:p>
            <a:pPr algn="just"/>
            <a:endParaRPr lang="pl-PL" dirty="0" smtClean="0">
              <a:latin typeface="Calibri" panose="020F0502020204030204" pitchFamily="34" charset="0"/>
            </a:endParaRPr>
          </a:p>
        </p:txBody>
      </p:sp>
    </p:spTree>
    <p:extLst>
      <p:ext uri="{BB962C8B-B14F-4D97-AF65-F5344CB8AC3E}">
        <p14:creationId xmlns:p14="http://schemas.microsoft.com/office/powerpoint/2010/main" val="109058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1043608" y="620688"/>
            <a:ext cx="7406640" cy="548822"/>
          </a:xfrm>
        </p:spPr>
        <p:txBody>
          <a:bodyPr>
            <a:noAutofit/>
          </a:bodyPr>
          <a:lstStyle/>
          <a:p>
            <a:pPr algn="ctr"/>
            <a:r>
              <a:rPr lang="pl-PL" altLang="pl-PL" sz="3200" b="1" dirty="0">
                <a:solidFill>
                  <a:srgbClr val="1F497D"/>
                </a:solidFill>
                <a:latin typeface="Calibri" pitchFamily="34" charset="0"/>
              </a:rPr>
              <a:t>ZASADY BEZPIECZNEGO POSŁUGIWANIA SIĘ KARTAMI PŁATNICZYMI</a:t>
            </a:r>
            <a:endParaRPr lang="pl-PL" sz="3200" dirty="0"/>
          </a:p>
        </p:txBody>
      </p:sp>
      <p:sp>
        <p:nvSpPr>
          <p:cNvPr id="3" name="Podtytuł 2"/>
          <p:cNvSpPr>
            <a:spLocks noGrp="1"/>
          </p:cNvSpPr>
          <p:nvPr>
            <p:ph type="subTitle" idx="1"/>
          </p:nvPr>
        </p:nvSpPr>
        <p:spPr>
          <a:xfrm>
            <a:off x="683568" y="1484784"/>
            <a:ext cx="7848872" cy="5112568"/>
          </a:xfrm>
        </p:spPr>
        <p:txBody>
          <a:bodyPr>
            <a:normAutofit fontScale="55000" lnSpcReduction="20000"/>
          </a:bodyPr>
          <a:lstStyle/>
          <a:p>
            <a:pPr lvl="0" algn="just"/>
            <a:r>
              <a:rPr lang="pl-PL" sz="4700" b="1" dirty="0" smtClean="0">
                <a:solidFill>
                  <a:schemeClr val="tx1"/>
                </a:solidFill>
                <a:latin typeface="Calibri" panose="020F0502020204030204" pitchFamily="34" charset="0"/>
              </a:rPr>
              <a:t>10. Złóż </a:t>
            </a:r>
            <a:r>
              <a:rPr lang="pl-PL" sz="4700" b="1" dirty="0">
                <a:solidFill>
                  <a:schemeClr val="tx1"/>
                </a:solidFill>
                <a:latin typeface="Calibri" panose="020F0502020204030204" pitchFamily="34" charset="0"/>
              </a:rPr>
              <a:t>niezwłocznie reklamację w banku, który wydał kartę, gdy stwierdzisz jakiekolwiek nieprawidłowości na rachunku bankowym po dokonaniu transakcji</a:t>
            </a:r>
            <a:r>
              <a:rPr lang="pl-PL" sz="4700" dirty="0">
                <a:solidFill>
                  <a:schemeClr val="tx1"/>
                </a:solidFill>
                <a:latin typeface="Calibri" panose="020F0502020204030204" pitchFamily="34" charset="0"/>
              </a:rPr>
              <a:t>. </a:t>
            </a:r>
          </a:p>
          <a:p>
            <a:pPr lvl="0" algn="just"/>
            <a:r>
              <a:rPr lang="pl-PL" sz="4700" b="1" dirty="0" smtClean="0">
                <a:solidFill>
                  <a:schemeClr val="tx1"/>
                </a:solidFill>
                <a:latin typeface="Calibri" panose="020F0502020204030204" pitchFamily="34" charset="0"/>
              </a:rPr>
              <a:t>11. Niezwłocznie </a:t>
            </a:r>
            <a:r>
              <a:rPr lang="pl-PL" sz="4700" b="1" dirty="0">
                <a:solidFill>
                  <a:schemeClr val="tx1"/>
                </a:solidFill>
                <a:latin typeface="Calibri" panose="020F0502020204030204" pitchFamily="34" charset="0"/>
              </a:rPr>
              <a:t>dokonaj zastrzeżenia karty w sytuacji, gdy ją zgubisz lub zostanie skradziona</a:t>
            </a:r>
            <a:r>
              <a:rPr lang="pl-PL" sz="4700" dirty="0">
                <a:solidFill>
                  <a:schemeClr val="tx1"/>
                </a:solidFill>
                <a:latin typeface="Calibri" panose="020F0502020204030204" pitchFamily="34" charset="0"/>
              </a:rPr>
              <a:t> -   najszybciej można to zrobić dzwoniąc na numer infolinii banku, który kartę wydał. Pamiętaj, że obecnie funkcjonuje również System Zastrzegania Kart, z całodobową infolinią o numerze:  (+48) 828 828 828.  </a:t>
            </a:r>
          </a:p>
          <a:p>
            <a:pPr lvl="0" algn="just"/>
            <a:r>
              <a:rPr lang="pl-PL" sz="4700" b="1" dirty="0" smtClean="0">
                <a:solidFill>
                  <a:schemeClr val="tx1"/>
                </a:solidFill>
                <a:latin typeface="Calibri" panose="020F0502020204030204" pitchFamily="34" charset="0"/>
              </a:rPr>
              <a:t>12. W </a:t>
            </a:r>
            <a:r>
              <a:rPr lang="pl-PL" sz="4700" b="1" dirty="0">
                <a:solidFill>
                  <a:schemeClr val="tx1"/>
                </a:solidFill>
                <a:latin typeface="Calibri" panose="020F0502020204030204" pitchFamily="34" charset="0"/>
              </a:rPr>
              <a:t>przypadku kradzieży karty, niezwłocznie zgłoś ten fakt policji</a:t>
            </a:r>
            <a:r>
              <a:rPr lang="pl-PL" sz="4700" dirty="0">
                <a:solidFill>
                  <a:schemeClr val="tx1"/>
                </a:solidFill>
                <a:latin typeface="Calibri" panose="020F0502020204030204" pitchFamily="34" charset="0"/>
              </a:rPr>
              <a:t> - zaświadczenie wydawane przez ten organ najczęściej jest wymagane przez bank w procedurze reklamacji transakcji dokonanych skradzioną kartą.  </a:t>
            </a:r>
          </a:p>
          <a:p>
            <a:pPr lvl="0" algn="ctr"/>
            <a:r>
              <a:rPr lang="pl-PL" sz="3600" dirty="0" smtClean="0">
                <a:latin typeface="Calibri" panose="020F0502020204030204" pitchFamily="34" charset="0"/>
              </a:rPr>
              <a:t> </a:t>
            </a:r>
            <a:endParaRPr lang="pl-PL" sz="3600" dirty="0">
              <a:latin typeface="Calibri" panose="020F0502020204030204" pitchFamily="34" charset="0"/>
            </a:endParaRPr>
          </a:p>
          <a:p>
            <a:pPr algn="just"/>
            <a:endParaRPr lang="pl-PL" dirty="0" smtClean="0">
              <a:latin typeface="Calibri" panose="020F0502020204030204" pitchFamily="34" charset="0"/>
            </a:endParaRPr>
          </a:p>
        </p:txBody>
      </p:sp>
    </p:spTree>
    <p:extLst>
      <p:ext uri="{BB962C8B-B14F-4D97-AF65-F5344CB8AC3E}">
        <p14:creationId xmlns:p14="http://schemas.microsoft.com/office/powerpoint/2010/main" val="240793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971600" y="260648"/>
            <a:ext cx="7406640" cy="548822"/>
          </a:xfrm>
        </p:spPr>
        <p:txBody>
          <a:bodyPr>
            <a:noAutofit/>
          </a:bodyPr>
          <a:lstStyle/>
          <a:p>
            <a:pPr algn="ctr"/>
            <a:r>
              <a:rPr lang="pl-PL" sz="3200" b="1" dirty="0" smtClean="0">
                <a:solidFill>
                  <a:srgbClr val="1F497D"/>
                </a:solidFill>
                <a:latin typeface="Calibri" pitchFamily="34" charset="0"/>
              </a:rPr>
              <a:t>SYSTEM ZASTRZEGANIA KART</a:t>
            </a:r>
            <a:endParaRPr lang="pl-PL" sz="3200" dirty="0"/>
          </a:p>
        </p:txBody>
      </p:sp>
      <p:sp>
        <p:nvSpPr>
          <p:cNvPr id="3" name="Podtytuł 2"/>
          <p:cNvSpPr>
            <a:spLocks noGrp="1"/>
          </p:cNvSpPr>
          <p:nvPr>
            <p:ph type="subTitle" idx="1"/>
          </p:nvPr>
        </p:nvSpPr>
        <p:spPr>
          <a:xfrm>
            <a:off x="683568" y="1124744"/>
            <a:ext cx="7848872" cy="5184576"/>
          </a:xfrm>
        </p:spPr>
        <p:txBody>
          <a:bodyPr>
            <a:normAutofit fontScale="62500" lnSpcReduction="20000"/>
          </a:bodyPr>
          <a:lstStyle/>
          <a:p>
            <a:pPr lvl="0" algn="ctr"/>
            <a:endParaRPr lang="pl-PL" sz="3600" b="1" dirty="0" smtClean="0">
              <a:latin typeface="Calibri" panose="020F0502020204030204" pitchFamily="34" charset="0"/>
            </a:endParaRPr>
          </a:p>
          <a:p>
            <a:pPr algn="ctr"/>
            <a:r>
              <a:rPr lang="pl-PL" sz="6400" b="1" dirty="0" smtClean="0">
                <a:solidFill>
                  <a:srgbClr val="FF0000"/>
                </a:solidFill>
                <a:latin typeface="Calibri" panose="020F0502020204030204" pitchFamily="34" charset="0"/>
              </a:rPr>
              <a:t>(+</a:t>
            </a:r>
            <a:r>
              <a:rPr lang="pl-PL" sz="6400" b="1" dirty="0">
                <a:solidFill>
                  <a:srgbClr val="FF0000"/>
                </a:solidFill>
                <a:latin typeface="Calibri" panose="020F0502020204030204" pitchFamily="34" charset="0"/>
              </a:rPr>
              <a:t>48) 828 828 828</a:t>
            </a:r>
          </a:p>
          <a:p>
            <a:pPr algn="ctr"/>
            <a:r>
              <a:rPr lang="pl-PL" sz="6400" b="1" dirty="0">
                <a:solidFill>
                  <a:srgbClr val="FF0000"/>
                </a:solidFill>
                <a:latin typeface="Calibri" panose="020F0502020204030204" pitchFamily="34" charset="0"/>
              </a:rPr>
              <a:t>www.zastrzegam.pl</a:t>
            </a:r>
          </a:p>
          <a:p>
            <a:r>
              <a:rPr lang="pl-PL" sz="5100" dirty="0">
                <a:solidFill>
                  <a:schemeClr val="tx1"/>
                </a:solidFill>
                <a:latin typeface="Calibri" panose="020F0502020204030204" pitchFamily="34" charset="0"/>
              </a:rPr>
              <a:t> </a:t>
            </a:r>
          </a:p>
          <a:p>
            <a:pPr algn="just"/>
            <a:r>
              <a:rPr lang="pl-PL" sz="4000" dirty="0">
                <a:solidFill>
                  <a:schemeClr val="tx1"/>
                </a:solidFill>
                <a:latin typeface="Calibri" panose="020F0502020204030204" pitchFamily="34" charset="0"/>
              </a:rPr>
              <a:t>Do Systemu Zastrzegania Kart </a:t>
            </a:r>
            <a:r>
              <a:rPr lang="pl-PL" sz="4000" dirty="0" smtClean="0">
                <a:solidFill>
                  <a:schemeClr val="tx1"/>
                </a:solidFill>
                <a:latin typeface="Calibri" panose="020F0502020204030204" pitchFamily="34" charset="0"/>
              </a:rPr>
              <a:t>przystąpiło 18 banków </a:t>
            </a:r>
            <a:r>
              <a:rPr lang="pl-PL" sz="4000" dirty="0">
                <a:solidFill>
                  <a:schemeClr val="tx1"/>
                </a:solidFill>
                <a:latin typeface="Calibri" panose="020F0502020204030204" pitchFamily="34" charset="0"/>
              </a:rPr>
              <a:t>- ich wykaz znajduje się na ww. stronie internetowej. Warto podkreślić, że do zastrzeżenia karty nie jest konieczne zapamiętanie jej numeru. Do rozpoczęcia procedury zastrzeżenia karty poprzez ten system wymagana jest wyłącznie znajomość nazwy banku, który wydał kartę, natomiast do jej zakończenia najczęściej wymagane będzie: imię i nazwisko, adres, data i miejsce urodzenia i/lub nr PESEL.</a:t>
            </a:r>
            <a:r>
              <a:rPr lang="pl-PL" sz="4000" dirty="0" smtClean="0">
                <a:solidFill>
                  <a:schemeClr val="tx1"/>
                </a:solidFill>
                <a:latin typeface="Calibri" panose="020F0502020204030204" pitchFamily="34" charset="0"/>
              </a:rPr>
              <a:t> </a:t>
            </a:r>
            <a:endParaRPr lang="pl-PL" sz="4000" dirty="0">
              <a:solidFill>
                <a:schemeClr val="tx1"/>
              </a:solidFill>
              <a:latin typeface="Calibri" panose="020F0502020204030204" pitchFamily="34" charset="0"/>
            </a:endParaRPr>
          </a:p>
          <a:p>
            <a:pPr algn="just"/>
            <a:endParaRPr lang="pl-PL" dirty="0" smtClean="0">
              <a:latin typeface="Calibri" panose="020F0502020204030204" pitchFamily="34" charset="0"/>
            </a:endParaRPr>
          </a:p>
        </p:txBody>
      </p:sp>
    </p:spTree>
    <p:extLst>
      <p:ext uri="{BB962C8B-B14F-4D97-AF65-F5344CB8AC3E}">
        <p14:creationId xmlns:p14="http://schemas.microsoft.com/office/powerpoint/2010/main" val="186336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ctrTitle"/>
          </p:nvPr>
        </p:nvSpPr>
        <p:spPr>
          <a:xfrm>
            <a:off x="1010368" y="404664"/>
            <a:ext cx="7406640" cy="548822"/>
          </a:xfrm>
        </p:spPr>
        <p:txBody>
          <a:bodyPr>
            <a:noAutofit/>
          </a:bodyPr>
          <a:lstStyle/>
          <a:p>
            <a:pPr algn="ctr"/>
            <a:r>
              <a:rPr lang="pl-PL" sz="3200" b="1" dirty="0">
                <a:solidFill>
                  <a:srgbClr val="1F497D"/>
                </a:solidFill>
                <a:latin typeface="Calibri" pitchFamily="34" charset="0"/>
              </a:rPr>
              <a:t>SYSTEM ZASTRZEGANIA KART</a:t>
            </a:r>
            <a:endParaRPr lang="pl-PL" sz="3200" dirty="0"/>
          </a:p>
        </p:txBody>
      </p:sp>
      <p:sp>
        <p:nvSpPr>
          <p:cNvPr id="3" name="Podtytuł 2"/>
          <p:cNvSpPr>
            <a:spLocks noGrp="1"/>
          </p:cNvSpPr>
          <p:nvPr>
            <p:ph type="subTitle" idx="1"/>
          </p:nvPr>
        </p:nvSpPr>
        <p:spPr>
          <a:xfrm>
            <a:off x="1115616" y="980728"/>
            <a:ext cx="7848872" cy="5328592"/>
          </a:xfrm>
        </p:spPr>
        <p:txBody>
          <a:bodyPr>
            <a:normAutofit/>
          </a:bodyPr>
          <a:lstStyle/>
          <a:p>
            <a:pPr lvl="0" algn="ctr"/>
            <a:endParaRPr lang="pl-PL" sz="3600" b="1" dirty="0" smtClean="0">
              <a:latin typeface="Calibri" panose="020F0502020204030204" pitchFamily="34" charset="0"/>
            </a:endParaRPr>
          </a:p>
          <a:p>
            <a:pPr lvl="0" algn="ctr"/>
            <a:r>
              <a:rPr lang="pl-PL" sz="3600" dirty="0" smtClean="0">
                <a:latin typeface="Calibri" panose="020F0502020204030204" pitchFamily="34" charset="0"/>
              </a:rPr>
              <a:t> </a:t>
            </a:r>
            <a:endParaRPr lang="pl-PL" sz="3600" dirty="0">
              <a:latin typeface="Calibri" panose="020F0502020204030204" pitchFamily="34" charset="0"/>
            </a:endParaRPr>
          </a:p>
          <a:p>
            <a:pPr algn="just"/>
            <a:endParaRPr lang="pl-PL" dirty="0" smtClean="0">
              <a:latin typeface="Calibri" panose="020F050202020403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7632848" cy="429369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089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043608" y="2564904"/>
            <a:ext cx="7406640" cy="2232248"/>
          </a:xfrm>
        </p:spPr>
        <p:txBody>
          <a:bodyPr>
            <a:normAutofit/>
          </a:bodyPr>
          <a:lstStyle/>
          <a:p>
            <a:pPr marL="0" lvl="0" algn="ctr" fontAlgn="base">
              <a:spcBef>
                <a:spcPct val="20000"/>
              </a:spcBef>
              <a:spcAft>
                <a:spcPct val="0"/>
              </a:spcAft>
              <a:buClrTx/>
              <a:buSzTx/>
            </a:pPr>
            <a:r>
              <a:rPr lang="pl-PL" altLang="pl-PL" sz="6000" b="1" i="1" dirty="0">
                <a:solidFill>
                  <a:srgbClr val="000000"/>
                </a:solidFill>
                <a:latin typeface="Calibri" pitchFamily="34" charset="0"/>
              </a:rPr>
              <a:t>Dziękuję za uwagę!</a:t>
            </a:r>
          </a:p>
          <a:p>
            <a:endParaRPr lang="pl-PL" dirty="0"/>
          </a:p>
        </p:txBody>
      </p:sp>
    </p:spTree>
    <p:extLst>
      <p:ext uri="{BB962C8B-B14F-4D97-AF65-F5344CB8AC3E}">
        <p14:creationId xmlns:p14="http://schemas.microsoft.com/office/powerpoint/2010/main" val="4117474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217</TotalTime>
  <Words>436</Words>
  <Application>Microsoft Office PowerPoint</Application>
  <PresentationFormat>Pokaz na ekranie (4:3)</PresentationFormat>
  <Paragraphs>33</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Kierownictwo</vt:lpstr>
      <vt:lpstr>Prezentacja programu PowerPoint</vt:lpstr>
      <vt:lpstr>ZASADY BEZPIECZNEGO POSŁUGIWANIA SIĘ KARTAMI PŁATNICZYMI</vt:lpstr>
      <vt:lpstr>ZASADY BEZPIECZNEGO POSŁUGIWANIA SIĘ KARTAMI PŁATNICZYMI</vt:lpstr>
      <vt:lpstr>ZASADY BEZPIECZNEGO POSŁUGIWANIA SIĘ KARTAMI PŁATNICZYMI</vt:lpstr>
      <vt:lpstr>ZASADY BEZPIECZNEGO POSŁUGIWANIA SIĘ KARTAMI PŁATNICZYMI</vt:lpstr>
      <vt:lpstr>SYSTEM ZASTRZEGANIA KART</vt:lpstr>
      <vt:lpstr>SYSTEM ZASTRZEGANIA KART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OFSUTW</dc:creator>
  <cp:lastModifiedBy>Dell</cp:lastModifiedBy>
  <cp:revision>21</cp:revision>
  <dcterms:created xsi:type="dcterms:W3CDTF">2019-07-09T12:39:52Z</dcterms:created>
  <dcterms:modified xsi:type="dcterms:W3CDTF">2021-06-24T12:34:53Z</dcterms:modified>
</cp:coreProperties>
</file>